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1" r:id="rId2"/>
    <p:sldId id="566" r:id="rId3"/>
    <p:sldId id="577" r:id="rId4"/>
    <p:sldId id="567" r:id="rId5"/>
    <p:sldId id="568" r:id="rId6"/>
    <p:sldId id="569" r:id="rId7"/>
    <p:sldId id="570" r:id="rId8"/>
    <p:sldId id="571" r:id="rId9"/>
    <p:sldId id="572" r:id="rId10"/>
    <p:sldId id="573" r:id="rId11"/>
    <p:sldId id="582" r:id="rId12"/>
    <p:sldId id="576" r:id="rId13"/>
    <p:sldId id="575" r:id="rId14"/>
    <p:sldId id="578" r:id="rId15"/>
    <p:sldId id="459" r:id="rId16"/>
    <p:sldId id="503" r:id="rId17"/>
    <p:sldId id="504" r:id="rId18"/>
    <p:sldId id="465" r:id="rId19"/>
    <p:sldId id="467" r:id="rId20"/>
    <p:sldId id="562" r:id="rId21"/>
    <p:sldId id="414" r:id="rId22"/>
    <p:sldId id="501" r:id="rId23"/>
    <p:sldId id="442" r:id="rId24"/>
    <p:sldId id="579" r:id="rId25"/>
    <p:sldId id="479" r:id="rId26"/>
    <p:sldId id="530" r:id="rId27"/>
    <p:sldId id="580" r:id="rId28"/>
    <p:sldId id="288" r:id="rId29"/>
    <p:sldId id="262" r:id="rId30"/>
    <p:sldId id="256" r:id="rId31"/>
    <p:sldId id="258" r:id="rId32"/>
    <p:sldId id="284" r:id="rId33"/>
    <p:sldId id="540" r:id="rId34"/>
    <p:sldId id="490" r:id="rId35"/>
    <p:sldId id="541" r:id="rId36"/>
    <p:sldId id="565" r:id="rId37"/>
    <p:sldId id="556" r:id="rId38"/>
    <p:sldId id="330" r:id="rId39"/>
    <p:sldId id="58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CFCF"/>
    <a:srgbClr val="B3B2B2"/>
    <a:srgbClr val="DFC17C"/>
    <a:srgbClr val="797979"/>
    <a:srgbClr val="46A7EF"/>
    <a:srgbClr val="7F3316"/>
    <a:srgbClr val="FBD55A"/>
    <a:srgbClr val="4E5A91"/>
    <a:srgbClr val="50475E"/>
    <a:srgbClr val="546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69" autoAdjust="0"/>
    <p:restoredTop sz="92796"/>
  </p:normalViewPr>
  <p:slideViewPr>
    <p:cSldViewPr snapToObjects="1">
      <p:cViewPr varScale="1">
        <p:scale>
          <a:sx n="92" d="100"/>
          <a:sy n="92" d="100"/>
        </p:scale>
        <p:origin x="21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922B3-ABC5-8440-AC9F-CCFB313942A1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/>
              <a:t>Click to edit Master text styles</a:t>
            </a:r>
          </a:p>
          <a:p>
            <a:pPr lvl="1"/>
            <a:r>
              <a:rPr lang="sr-Latn-CS"/>
              <a:t>Second level</a:t>
            </a:r>
          </a:p>
          <a:p>
            <a:pPr lvl="2"/>
            <a:r>
              <a:rPr lang="sr-Latn-CS"/>
              <a:t>Third level</a:t>
            </a:r>
          </a:p>
          <a:p>
            <a:pPr lvl="3"/>
            <a:r>
              <a:rPr lang="sr-Latn-CS"/>
              <a:t>Fourth level</a:t>
            </a:r>
          </a:p>
          <a:p>
            <a:pPr lvl="4"/>
            <a:r>
              <a:rPr lang="sr-Latn-C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C6C4F-E4A2-5144-86A8-9C99EBF09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8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Precesija</a:t>
            </a:r>
            <a:r>
              <a:rPr lang="en-US" sz="1200" dirty="0"/>
              <a:t> =</a:t>
            </a:r>
            <a:r>
              <a:rPr lang="en-US" sz="1200" baseline="0" dirty="0"/>
              <a:t> </a:t>
            </a:r>
            <a:r>
              <a:rPr lang="en-US" sz="1200" baseline="0" dirty="0" err="1"/>
              <a:t>Longituda</a:t>
            </a:r>
            <a:r>
              <a:rPr lang="en-US" sz="1200" baseline="0" dirty="0"/>
              <a:t> </a:t>
            </a:r>
            <a:r>
              <a:rPr lang="en-US" sz="1200" baseline="0" dirty="0" err="1"/>
              <a:t>perihela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C6C4F-E4A2-5144-86A8-9C99EBF09AA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DC398-E0CB-B444-B8D2-8317B9588A05}" type="datetimeFigureOut">
              <a:rPr lang="en-US" smtClean="0"/>
              <a:pPr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C1996-1DE2-3541-AD6A-86FB2ED9E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7920A-1E40-3C48-A3C9-7CBE5002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" y="-33055"/>
            <a:ext cx="9144000" cy="68910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-33056"/>
            <a:ext cx="9144000" cy="6891055"/>
          </a:xfrm>
          <a:prstGeom prst="rect">
            <a:avLst/>
          </a:prstGeom>
          <a:solidFill>
            <a:schemeClr val="accent1">
              <a:lumMod val="20000"/>
              <a:lumOff val="80000"/>
              <a:alpha val="43000"/>
            </a:schemeClr>
          </a:solidFill>
        </p:spPr>
        <p:txBody>
          <a:bodyPr wrap="square">
            <a:noAutofit/>
          </a:bodyPr>
          <a:lstStyle/>
          <a:p>
            <a:endParaRPr lang="en-US" sz="2800" b="1" dirty="0"/>
          </a:p>
          <a:p>
            <a:endParaRPr lang="en-US" sz="2800" b="1" dirty="0"/>
          </a:p>
          <a:p>
            <a:r>
              <a:rPr lang="az-Cyrl-AZ" sz="4800" b="1" dirty="0"/>
              <a:t>К</a:t>
            </a:r>
            <a:r>
              <a:rPr lang="en-US" sz="4800" b="1" dirty="0" err="1"/>
              <a:t>limatske</a:t>
            </a:r>
            <a:r>
              <a:rPr lang="en-US" sz="4800" b="1" dirty="0"/>
              <a:t> </a:t>
            </a:r>
            <a:r>
              <a:rPr lang="en-US" sz="4800" b="1" dirty="0" err="1"/>
              <a:t>promene</a:t>
            </a:r>
            <a:endParaRPr lang="en-US" sz="4800" b="1" dirty="0"/>
          </a:p>
          <a:p>
            <a:endParaRPr lang="en-US" sz="800" b="1" dirty="0"/>
          </a:p>
          <a:p>
            <a:r>
              <a:rPr lang="en-US" sz="4800" b="1" dirty="0" err="1"/>
              <a:t>i</a:t>
            </a:r>
            <a:r>
              <a:rPr lang="en-US" sz="4800" b="1" dirty="0"/>
              <a:t> </a:t>
            </a:r>
            <a:r>
              <a:rPr lang="en-US" sz="4800" b="1" dirty="0" err="1"/>
              <a:t>zagađenje</a:t>
            </a:r>
            <a:r>
              <a:rPr lang="en-US" sz="4800" b="1" dirty="0"/>
              <a:t> </a:t>
            </a:r>
            <a:r>
              <a:rPr lang="en-US" sz="4800" b="1" dirty="0" err="1"/>
              <a:t>vazduha</a:t>
            </a:r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400" dirty="0"/>
              <a:t>Vladimir </a:t>
            </a:r>
            <a:r>
              <a:rPr lang="en-US" sz="2400" dirty="0" err="1"/>
              <a:t>Đurđević</a:t>
            </a:r>
            <a:endParaRPr lang="en-US" sz="2400" dirty="0"/>
          </a:p>
          <a:p>
            <a:r>
              <a:rPr lang="en-US" sz="2400" dirty="0" err="1"/>
              <a:t>Institut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meteorologiju</a:t>
            </a:r>
            <a:r>
              <a:rPr lang="en-US" sz="2400" dirty="0"/>
              <a:t>, </a:t>
            </a:r>
            <a:r>
              <a:rPr lang="en-US" sz="2400" dirty="0" err="1"/>
              <a:t>Fizički</a:t>
            </a:r>
            <a:r>
              <a:rPr lang="en-US" sz="2400" dirty="0"/>
              <a:t> </a:t>
            </a:r>
            <a:r>
              <a:rPr lang="en-US" sz="2400" dirty="0" err="1"/>
              <a:t>fakultet</a:t>
            </a:r>
            <a:endParaRPr lang="en-US" sz="2400" dirty="0"/>
          </a:p>
          <a:p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2400" b="1" dirty="0"/>
          </a:p>
          <a:p>
            <a:r>
              <a:rPr lang="en-US" sz="2400" b="1" dirty="0"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cs typeface="Arial"/>
              </a:rPr>
              <a:t>F</a:t>
            </a:r>
            <a:r>
              <a:rPr lang="en-US" sz="2400" b="1"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cs typeface="Arial"/>
              </a:rPr>
              <a:t>ebruar</a:t>
            </a:r>
            <a:r>
              <a:rPr lang="en-US" sz="2400" b="1" dirty="0"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cs typeface="Arial"/>
              </a:rPr>
              <a:t> 2020 </a:t>
            </a: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C6AE4D-8F4A-4645-8ECE-2718AFC22B50}"/>
              </a:ext>
            </a:extLst>
          </p:cNvPr>
          <p:cNvGrpSpPr/>
          <p:nvPr/>
        </p:nvGrpSpPr>
        <p:grpSpPr>
          <a:xfrm>
            <a:off x="1547664" y="1067564"/>
            <a:ext cx="6336704" cy="5790436"/>
            <a:chOff x="1547664" y="908720"/>
            <a:chExt cx="6336704" cy="57904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CF5D2A-C3D0-F84F-9CC7-F24876F7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664" y="908720"/>
              <a:ext cx="6336704" cy="57904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EF8E5F-A988-8849-8124-5B14D4B909F7}"/>
                </a:ext>
              </a:extLst>
            </p:cNvPr>
            <p:cNvSpPr/>
            <p:nvPr/>
          </p:nvSpPr>
          <p:spPr>
            <a:xfrm>
              <a:off x="2195736" y="2852936"/>
              <a:ext cx="2880320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7A20C9-4E43-164C-8D0D-12DA2635EDF1}"/>
                </a:ext>
              </a:extLst>
            </p:cNvPr>
            <p:cNvSpPr/>
            <p:nvPr/>
          </p:nvSpPr>
          <p:spPr>
            <a:xfrm>
              <a:off x="4459796" y="3204592"/>
              <a:ext cx="1192324" cy="584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C3D48ED-2173-DE4F-9990-E5F8FD84A5C6}"/>
              </a:ext>
            </a:extLst>
          </p:cNvPr>
          <p:cNvSpPr txBox="1"/>
          <p:nvPr/>
        </p:nvSpPr>
        <p:spPr>
          <a:xfrm>
            <a:off x="1258471" y="-54512"/>
            <a:ext cx="6402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“</a:t>
            </a:r>
            <a:r>
              <a:rPr lang="en-US" sz="6000" b="1" dirty="0" err="1"/>
              <a:t>partikulacija</a:t>
            </a:r>
            <a:r>
              <a:rPr lang="en-US" sz="6000" b="1" dirty="0"/>
              <a:t>” </a:t>
            </a:r>
            <a:r>
              <a:rPr lang="en-US" sz="6000" b="1" dirty="0" err="1"/>
              <a:t>gasa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967452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57E56F-B4A2-534A-B1A7-3300CF51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4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135BDA-B275-1C49-B993-4E5360FB4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70857"/>
            <a:ext cx="8784977" cy="65705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753CDA-1929-6242-B581-78E961793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1691317" cy="26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47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BBB793-B0FF-D341-BFA5-5C3E1DC8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209EA-F451-E94D-9566-A728CCEC9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6309320"/>
            <a:ext cx="656173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9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5F86C0-6382-494E-A4DB-CAF0D9B4E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2" y="0"/>
            <a:ext cx="9180462" cy="6831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49F1D-158E-F445-ABD3-794C03BBA403}"/>
              </a:ext>
            </a:extLst>
          </p:cNvPr>
          <p:cNvSpPr txBox="1"/>
          <p:nvPr/>
        </p:nvSpPr>
        <p:spPr>
          <a:xfrm>
            <a:off x="1957711" y="-106943"/>
            <a:ext cx="7214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KLIMATSKE PROMENE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CF56C-9BA5-4F49-9809-F74F6372A429}"/>
              </a:ext>
            </a:extLst>
          </p:cNvPr>
          <p:cNvSpPr txBox="1"/>
          <p:nvPr/>
        </p:nvSpPr>
        <p:spPr>
          <a:xfrm>
            <a:off x="6588224" y="1268760"/>
            <a:ext cx="1604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CO</a:t>
            </a:r>
            <a:r>
              <a:rPr lang="en-US" sz="7200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618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F377B6-45E2-F944-B56A-8D97B4402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704" y="620689"/>
            <a:ext cx="9368645" cy="623731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5AA459-7B91-464B-B4BC-ADF9804BDD46}"/>
              </a:ext>
            </a:extLst>
          </p:cNvPr>
          <p:cNvGrpSpPr/>
          <p:nvPr/>
        </p:nvGrpSpPr>
        <p:grpSpPr>
          <a:xfrm>
            <a:off x="8748522" y="2204863"/>
            <a:ext cx="461665" cy="2790719"/>
            <a:chOff x="570771" y="1412776"/>
            <a:chExt cx="461665" cy="2952328"/>
          </a:xfrm>
        </p:grpSpPr>
        <p:cxnSp>
          <p:nvCxnSpPr>
            <p:cNvPr id="10" name="Straight Arrow Connector 9"/>
            <p:cNvCxnSpPr>
              <a:cxnSpLocks/>
            </p:cNvCxnSpPr>
            <p:nvPr/>
          </p:nvCxnSpPr>
          <p:spPr>
            <a:xfrm>
              <a:off x="611560" y="1412776"/>
              <a:ext cx="0" cy="2952328"/>
            </a:xfrm>
            <a:prstGeom prst="straightConnector1">
              <a:avLst/>
            </a:prstGeom>
            <a:ln w="57150">
              <a:solidFill>
                <a:srgbClr val="F47D80"/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420505" y="2658108"/>
              <a:ext cx="762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47D80"/>
                  </a:solidFill>
                </a:rPr>
                <a:t>~1°C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E22128B-016F-E74E-884A-C3E295D97DDA}"/>
              </a:ext>
            </a:extLst>
          </p:cNvPr>
          <p:cNvSpPr/>
          <p:nvPr/>
        </p:nvSpPr>
        <p:spPr>
          <a:xfrm>
            <a:off x="41540" y="143635"/>
            <a:ext cx="784944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   </a:t>
            </a:r>
            <a:r>
              <a:rPr lang="en-US" sz="2800" b="1" dirty="0" err="1"/>
              <a:t>Osmotrena</a:t>
            </a:r>
            <a:r>
              <a:rPr lang="en-US" sz="2800" b="1" dirty="0"/>
              <a:t> </a:t>
            </a:r>
            <a:r>
              <a:rPr lang="en-US" sz="2800" b="1" dirty="0" err="1"/>
              <a:t>srednja</a:t>
            </a:r>
            <a:r>
              <a:rPr lang="en-US" sz="2800" b="1" dirty="0"/>
              <a:t> </a:t>
            </a:r>
            <a:r>
              <a:rPr lang="en-US" sz="2800" b="1" dirty="0" err="1"/>
              <a:t>godišnja</a:t>
            </a:r>
            <a:r>
              <a:rPr lang="en-US" sz="2800" b="1" dirty="0"/>
              <a:t> temperature </a:t>
            </a:r>
            <a:r>
              <a:rPr lang="en-US" sz="2800" b="1" dirty="0" err="1"/>
              <a:t>Zemlje</a:t>
            </a:r>
            <a:endParaRPr lang="en-US" sz="2800" b="1" dirty="0"/>
          </a:p>
          <a:p>
            <a:r>
              <a:rPr lang="en-US" sz="2800" b="1"/>
              <a:t>   1850-2019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BA4DCA-D775-C244-B742-D06C6450AB10}"/>
              </a:ext>
            </a:extLst>
          </p:cNvPr>
          <p:cNvSpPr/>
          <p:nvPr/>
        </p:nvSpPr>
        <p:spPr>
          <a:xfrm rot="16200000">
            <a:off x="-1444722" y="3369390"/>
            <a:ext cx="335111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 err="1"/>
              <a:t>Odstupanje</a:t>
            </a:r>
            <a:r>
              <a:rPr lang="en-US" sz="2400" b="1" dirty="0"/>
              <a:t> temperature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1391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745"/>
            <a:ext cx="9144000" cy="5819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1138" y="6550223"/>
            <a:ext cx="1329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NASA-GISS data</a:t>
            </a:r>
          </a:p>
        </p:txBody>
      </p:sp>
    </p:spTree>
    <p:extLst>
      <p:ext uri="{BB962C8B-B14F-4D97-AF65-F5344CB8AC3E}">
        <p14:creationId xmlns:p14="http://schemas.microsoft.com/office/powerpoint/2010/main" val="1255352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01138" y="6550223"/>
            <a:ext cx="1329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NASA-GISS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52917-84A1-4F4C-B84B-0C1DDB098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99267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02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143524"/>
            <a:ext cx="9203971" cy="5720429"/>
            <a:chOff x="0" y="1143524"/>
            <a:chExt cx="9203971" cy="5720429"/>
          </a:xfrm>
        </p:grpSpPr>
        <p:sp>
          <p:nvSpPr>
            <p:cNvPr id="8" name="TextBox 7"/>
            <p:cNvSpPr txBox="1"/>
            <p:nvPr/>
          </p:nvSpPr>
          <p:spPr>
            <a:xfrm>
              <a:off x="6516216" y="6586954"/>
              <a:ext cx="2687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sz="1200" dirty="0"/>
                <a:t>Marcott et al., 2013</a:t>
              </a:r>
              <a:r>
                <a:rPr lang="en-US" sz="1200" dirty="0"/>
                <a:t>; Hansen et al., 2017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1143524"/>
              <a:ext cx="9109538" cy="5409676"/>
              <a:chOff x="0" y="1143524"/>
              <a:chExt cx="9109538" cy="5409676"/>
            </a:xfrm>
          </p:grpSpPr>
          <p:pic>
            <p:nvPicPr>
              <p:cNvPr id="10" name="Picture 9" descr="11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77278"/>
                <a:ext cx="9109538" cy="5375922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219200" y="1143524"/>
                <a:ext cx="7467600" cy="380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948264" y="2492896"/>
              <a:ext cx="1986415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916663" y="3717031"/>
              <a:ext cx="138271" cy="1512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934679" y="1988840"/>
              <a:ext cx="120255" cy="1728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788944" y="4581128"/>
              <a:ext cx="28803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51292" y="446424"/>
            <a:ext cx="72300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Srednja</a:t>
            </a:r>
            <a:r>
              <a:rPr lang="en-US" sz="3200" b="1" dirty="0"/>
              <a:t> </a:t>
            </a:r>
            <a:r>
              <a:rPr lang="en-US" sz="3200" b="1" dirty="0" err="1"/>
              <a:t>globalna</a:t>
            </a:r>
            <a:r>
              <a:rPr lang="en-US" sz="3200" b="1" dirty="0"/>
              <a:t> </a:t>
            </a:r>
            <a:r>
              <a:rPr lang="en-US" sz="3200" b="1" dirty="0" err="1"/>
              <a:t>temperatura</a:t>
            </a:r>
            <a:r>
              <a:rPr lang="en-US" sz="3200" b="1" dirty="0"/>
              <a:t> </a:t>
            </a:r>
            <a:r>
              <a:rPr lang="en-US" sz="3200" b="1" dirty="0" err="1"/>
              <a:t>poslednjih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b="1" dirty="0"/>
              <a:t>12000 </a:t>
            </a:r>
            <a:r>
              <a:rPr lang="en-US" sz="3200" b="1" dirty="0" err="1"/>
              <a:t>godina</a:t>
            </a:r>
            <a:r>
              <a:rPr lang="en-US" sz="3200" b="1" dirty="0"/>
              <a:t> (</a:t>
            </a:r>
            <a:r>
              <a:rPr lang="en-US" sz="3200" b="1" i="1" dirty="0" err="1"/>
              <a:t>Holocen</a:t>
            </a:r>
            <a:r>
              <a:rPr lang="en-US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7000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143524"/>
            <a:ext cx="9203971" cy="5720429"/>
            <a:chOff x="0" y="1143524"/>
            <a:chExt cx="9203971" cy="5720429"/>
          </a:xfrm>
        </p:grpSpPr>
        <p:sp>
          <p:nvSpPr>
            <p:cNvPr id="8" name="TextBox 7"/>
            <p:cNvSpPr txBox="1"/>
            <p:nvPr/>
          </p:nvSpPr>
          <p:spPr>
            <a:xfrm>
              <a:off x="6516216" y="6586954"/>
              <a:ext cx="2687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sz="1200" dirty="0"/>
                <a:t>Marcott et al., 2013</a:t>
              </a:r>
              <a:r>
                <a:rPr lang="en-US" sz="1200" dirty="0"/>
                <a:t>; Hansen et al., 2017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1143524"/>
              <a:ext cx="9109538" cy="5409676"/>
              <a:chOff x="0" y="1143524"/>
              <a:chExt cx="9109538" cy="5409676"/>
            </a:xfrm>
          </p:grpSpPr>
          <p:pic>
            <p:nvPicPr>
              <p:cNvPr id="10" name="Picture 9" descr="11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77278"/>
                <a:ext cx="9109538" cy="5375922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219200" y="1143524"/>
                <a:ext cx="7467600" cy="380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8788944" y="4581128"/>
              <a:ext cx="28803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4C53232-CE32-434A-8D9B-708686C6C71F}"/>
              </a:ext>
            </a:extLst>
          </p:cNvPr>
          <p:cNvSpPr txBox="1"/>
          <p:nvPr/>
        </p:nvSpPr>
        <p:spPr>
          <a:xfrm>
            <a:off x="751292" y="446424"/>
            <a:ext cx="72300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Srednja</a:t>
            </a:r>
            <a:r>
              <a:rPr lang="en-US" sz="3200" b="1" dirty="0"/>
              <a:t> </a:t>
            </a:r>
            <a:r>
              <a:rPr lang="en-US" sz="3200" b="1" dirty="0" err="1"/>
              <a:t>globalna</a:t>
            </a:r>
            <a:r>
              <a:rPr lang="en-US" sz="3200" b="1" dirty="0"/>
              <a:t> </a:t>
            </a:r>
            <a:r>
              <a:rPr lang="en-US" sz="3200" b="1" dirty="0" err="1"/>
              <a:t>temperatura</a:t>
            </a:r>
            <a:r>
              <a:rPr lang="en-US" sz="3200" b="1" dirty="0"/>
              <a:t> </a:t>
            </a:r>
            <a:r>
              <a:rPr lang="en-US" sz="3200" b="1" dirty="0" err="1"/>
              <a:t>poslednjih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b="1" dirty="0"/>
              <a:t>12000 </a:t>
            </a:r>
            <a:r>
              <a:rPr lang="en-US" sz="3200" b="1" dirty="0" err="1"/>
              <a:t>godina</a:t>
            </a:r>
            <a:r>
              <a:rPr lang="en-US" sz="3200" b="1" dirty="0"/>
              <a:t> (</a:t>
            </a:r>
            <a:r>
              <a:rPr lang="en-US" sz="3200" b="1" i="1" dirty="0" err="1"/>
              <a:t>Holocen</a:t>
            </a:r>
            <a:r>
              <a:rPr lang="en-US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219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044268-72D0-B149-ADEF-95B0FA58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-4548"/>
            <a:ext cx="8172400" cy="68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41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23610-037D-BA4A-BE4C-0C759FBA2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9078" cy="5472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E63BCC-EEA7-894E-BC1A-3E691EEB6C4D}"/>
              </a:ext>
            </a:extLst>
          </p:cNvPr>
          <p:cNvSpPr txBox="1"/>
          <p:nvPr/>
        </p:nvSpPr>
        <p:spPr>
          <a:xfrm>
            <a:off x="395536" y="200561"/>
            <a:ext cx="8186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Temperatura</a:t>
            </a:r>
            <a:r>
              <a:rPr lang="en-US" sz="3600" b="1" dirty="0"/>
              <a:t> u </a:t>
            </a:r>
            <a:r>
              <a:rPr lang="en-US" sz="3600" b="1" dirty="0" err="1"/>
              <a:t>Beogradu</a:t>
            </a:r>
            <a:r>
              <a:rPr lang="en-US" sz="3600" b="1" dirty="0"/>
              <a:t> od 1888.</a:t>
            </a:r>
          </a:p>
          <a:p>
            <a:r>
              <a:rPr lang="en-US" sz="2400" dirty="0"/>
              <a:t>(</a:t>
            </a:r>
            <a:r>
              <a:rPr lang="en-US" sz="2400" dirty="0" err="1"/>
              <a:t>odstupanje</a:t>
            </a:r>
            <a:r>
              <a:rPr lang="en-US" sz="2400" dirty="0"/>
              <a:t> u </a:t>
            </a:r>
            <a:r>
              <a:rPr lang="en-US" sz="2400" dirty="0" err="1"/>
              <a:t>odnosu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srednju</a:t>
            </a:r>
            <a:r>
              <a:rPr lang="en-US" sz="2400" dirty="0"/>
              <a:t> </a:t>
            </a:r>
            <a:r>
              <a:rPr lang="en-US" sz="2400" dirty="0" err="1"/>
              <a:t>vrednost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peroda</a:t>
            </a:r>
            <a:r>
              <a:rPr lang="en-US" sz="2400" dirty="0"/>
              <a:t> 1961-1990)</a:t>
            </a:r>
          </a:p>
        </p:txBody>
      </p:sp>
    </p:spTree>
    <p:extLst>
      <p:ext uri="{BB962C8B-B14F-4D97-AF65-F5344CB8AC3E}">
        <p14:creationId xmlns:p14="http://schemas.microsoft.com/office/powerpoint/2010/main" val="2315518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0506-2138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211733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33400"/>
            <a:ext cx="44324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 Rounded MT Bold"/>
                <a:cs typeface="Arial Rounded MT Bold"/>
              </a:rPr>
              <a:t>Efekat</a:t>
            </a:r>
            <a:r>
              <a:rPr lang="en-US" sz="32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Rounded MT Bold"/>
                <a:cs typeface="Arial Rounded MT Bold"/>
              </a:rPr>
              <a:t>staklene</a:t>
            </a:r>
            <a:r>
              <a:rPr lang="en-US" sz="32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Rounded MT Bold"/>
                <a:cs typeface="Arial Rounded MT Bold"/>
              </a:rPr>
              <a:t>bašte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35721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6021288" cy="6021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104" y="596523"/>
            <a:ext cx="3326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Courier"/>
                <a:cs typeface="Courier"/>
              </a:rPr>
              <a:t>T~14°C</a:t>
            </a:r>
            <a:endParaRPr lang="en-US" sz="7200" b="1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15388"/>
            <a:ext cx="44324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 Rounded MT Bold"/>
                <a:cs typeface="Arial Rounded MT Bold"/>
              </a:rPr>
              <a:t>Efekat</a:t>
            </a:r>
            <a:r>
              <a:rPr lang="en-US" sz="32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Rounded MT Bold"/>
                <a:cs typeface="Arial Rounded MT Bold"/>
              </a:rPr>
              <a:t>staklene</a:t>
            </a:r>
            <a:r>
              <a:rPr lang="en-US" sz="32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Rounded MT Bold"/>
                <a:cs typeface="Arial Rounded MT Bold"/>
              </a:rPr>
              <a:t>bašte</a:t>
            </a:r>
            <a:endParaRPr lang="en-US" sz="3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504129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800"/>
            <a:ext cx="9817245" cy="6553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8D0D91-7614-2A4D-909A-ABD47353F8FC}"/>
              </a:ext>
            </a:extLst>
          </p:cNvPr>
          <p:cNvSpPr/>
          <p:nvPr/>
        </p:nvSpPr>
        <p:spPr>
          <a:xfrm rot="16200000">
            <a:off x="-1229000" y="4396753"/>
            <a:ext cx="30963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b="1" dirty="0" err="1"/>
              <a:t>Glonalne</a:t>
            </a:r>
            <a:r>
              <a:rPr lang="en-US" sz="2400" b="1" dirty="0"/>
              <a:t> </a:t>
            </a:r>
            <a:r>
              <a:rPr lang="en-US" sz="2400" b="1" dirty="0" err="1"/>
              <a:t>emisije</a:t>
            </a:r>
            <a:r>
              <a:rPr lang="en-US" sz="2400" b="1" dirty="0"/>
              <a:t> </a:t>
            </a:r>
            <a:r>
              <a:rPr lang="en-US" sz="3200" b="1" dirty="0"/>
              <a:t>CO</a:t>
            </a:r>
            <a:r>
              <a:rPr lang="en-US" sz="3200" b="1" baseline="-25000" dirty="0"/>
              <a:t>2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3D4D9-51B2-A44F-8BD2-82C0E163A627}"/>
              </a:ext>
            </a:extLst>
          </p:cNvPr>
          <p:cNvSpPr/>
          <p:nvPr/>
        </p:nvSpPr>
        <p:spPr>
          <a:xfrm>
            <a:off x="7524328" y="4869160"/>
            <a:ext cx="11521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7F3316"/>
                </a:solidFill>
              </a:rPr>
              <a:t>Ugalj</a:t>
            </a:r>
            <a:endParaRPr lang="en-US" sz="3200" dirty="0">
              <a:solidFill>
                <a:srgbClr val="7F331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5180FF-0D88-F745-8DE7-EA212E469614}"/>
              </a:ext>
            </a:extLst>
          </p:cNvPr>
          <p:cNvSpPr/>
          <p:nvPr/>
        </p:nvSpPr>
        <p:spPr>
          <a:xfrm>
            <a:off x="7524328" y="3289012"/>
            <a:ext cx="11521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err="1"/>
              <a:t>Nafta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1C32D-BE93-EF46-B548-01C507A5B16B}"/>
              </a:ext>
            </a:extLst>
          </p:cNvPr>
          <p:cNvSpPr/>
          <p:nvPr/>
        </p:nvSpPr>
        <p:spPr>
          <a:xfrm>
            <a:off x="7523340" y="2371590"/>
            <a:ext cx="11521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46A7EF"/>
                </a:solidFill>
              </a:rPr>
              <a:t>Gas</a:t>
            </a:r>
            <a:endParaRPr lang="en-US" sz="3200" dirty="0">
              <a:solidFill>
                <a:srgbClr val="46A7E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713A6-6B64-CE4C-A5C4-BEB447A88167}"/>
              </a:ext>
            </a:extLst>
          </p:cNvPr>
          <p:cNvSpPr/>
          <p:nvPr/>
        </p:nvSpPr>
        <p:spPr>
          <a:xfrm>
            <a:off x="7523340" y="1884947"/>
            <a:ext cx="144114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797979"/>
                </a:solidFill>
              </a:rPr>
              <a:t>Ostalo</a:t>
            </a:r>
            <a:endParaRPr lang="en-US" sz="3200" dirty="0">
              <a:solidFill>
                <a:srgbClr val="79797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578D6D-1E0B-744E-BD13-6A9906754886}"/>
              </a:ext>
            </a:extLst>
          </p:cNvPr>
          <p:cNvSpPr/>
          <p:nvPr/>
        </p:nvSpPr>
        <p:spPr>
          <a:xfrm>
            <a:off x="7523340" y="1289128"/>
            <a:ext cx="11521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DFC17C"/>
                </a:solidFill>
              </a:rPr>
              <a:t>LUC</a:t>
            </a:r>
            <a:endParaRPr lang="en-US" sz="3200" dirty="0">
              <a:solidFill>
                <a:srgbClr val="DFC1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77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62ADF7-7F96-A946-9207-4E4DCF75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31" y="0"/>
            <a:ext cx="621609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6D7D5-151C-ED40-AC74-98F4F0744DEA}"/>
              </a:ext>
            </a:extLst>
          </p:cNvPr>
          <p:cNvSpPr txBox="1"/>
          <p:nvPr/>
        </p:nvSpPr>
        <p:spPr>
          <a:xfrm>
            <a:off x="755576" y="836712"/>
            <a:ext cx="1604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CO</a:t>
            </a:r>
            <a:r>
              <a:rPr lang="en-US" sz="7200" b="1" baseline="-25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88552-5E5F-A34F-8EF6-B6E33752132A}"/>
              </a:ext>
            </a:extLst>
          </p:cNvPr>
          <p:cNvSpPr txBox="1"/>
          <p:nvPr/>
        </p:nvSpPr>
        <p:spPr>
          <a:xfrm>
            <a:off x="-3607" y="4005064"/>
            <a:ext cx="31229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Globalna</a:t>
            </a:r>
            <a:r>
              <a:rPr lang="en-US" sz="4000" b="1" dirty="0"/>
              <a:t> </a:t>
            </a:r>
          </a:p>
          <a:p>
            <a:r>
              <a:rPr lang="en-US" sz="4000" b="1" dirty="0" err="1"/>
              <a:t>Temperatura</a:t>
            </a:r>
            <a:endParaRPr lang="en-US" sz="4000" b="1" dirty="0"/>
          </a:p>
          <a:p>
            <a:r>
              <a:rPr lang="en-US" sz="2800" b="1" dirty="0"/>
              <a:t>(</a:t>
            </a:r>
            <a:r>
              <a:rPr lang="en-US" sz="2800" b="1" dirty="0" err="1"/>
              <a:t>poslednjih</a:t>
            </a:r>
            <a:r>
              <a:rPr lang="en-US" sz="2800" b="1" dirty="0"/>
              <a:t> 2000 g.)</a:t>
            </a:r>
          </a:p>
        </p:txBody>
      </p:sp>
    </p:spTree>
    <p:extLst>
      <p:ext uri="{BB962C8B-B14F-4D97-AF65-F5344CB8AC3E}">
        <p14:creationId xmlns:p14="http://schemas.microsoft.com/office/powerpoint/2010/main" val="1735556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90946"/>
            <a:ext cx="138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data: Scripps</a:t>
            </a:r>
          </a:p>
        </p:txBody>
      </p:sp>
      <p:pic>
        <p:nvPicPr>
          <p:cNvPr id="5" name="Picture 4" descr="co2_800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228600"/>
            <a:ext cx="9906000" cy="594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332656"/>
            <a:ext cx="6984776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B6D8520A-FB3B-F444-9F77-89EE6801D232}"/>
              </a:ext>
            </a:extLst>
          </p:cNvPr>
          <p:cNvSpPr/>
          <p:nvPr/>
        </p:nvSpPr>
        <p:spPr>
          <a:xfrm>
            <a:off x="6732240" y="1844824"/>
            <a:ext cx="1872208" cy="360040"/>
          </a:xfrm>
          <a:prstGeom prst="rightArrow">
            <a:avLst>
              <a:gd name="adj1" fmla="val 50000"/>
              <a:gd name="adj2" fmla="val 1500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22172-CA11-A547-BEF8-F97E4379B665}"/>
              </a:ext>
            </a:extLst>
          </p:cNvPr>
          <p:cNvSpPr txBox="1"/>
          <p:nvPr/>
        </p:nvSpPr>
        <p:spPr>
          <a:xfrm>
            <a:off x="845203" y="738395"/>
            <a:ext cx="7757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</a:t>
            </a:r>
            <a:r>
              <a:rPr lang="en-US" sz="3200" b="1" baseline="-25000" dirty="0"/>
              <a:t>2</a:t>
            </a:r>
            <a:r>
              <a:rPr lang="en-US" sz="3200" b="1" dirty="0"/>
              <a:t> </a:t>
            </a:r>
            <a:r>
              <a:rPr lang="en-US" sz="3200" b="1" dirty="0" err="1"/>
              <a:t>koncentracija</a:t>
            </a:r>
            <a:r>
              <a:rPr lang="en-US" sz="3200" b="1" dirty="0"/>
              <a:t> </a:t>
            </a:r>
            <a:r>
              <a:rPr lang="en-US" sz="3200" b="1" dirty="0" err="1"/>
              <a:t>poslednjih</a:t>
            </a:r>
            <a:r>
              <a:rPr lang="en-US" sz="3200" b="1" dirty="0"/>
              <a:t> 800.000 </a:t>
            </a:r>
            <a:r>
              <a:rPr lang="en-US" sz="3200" b="1" dirty="0" err="1"/>
              <a:t>godina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89760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rica fire_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011979" cy="6858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4FCAE-BC83-D146-AFFF-0C1A622BD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556792"/>
            <a:ext cx="748718" cy="1023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B18D7-8C6A-4D46-AEA0-98114C977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581" y="2968714"/>
            <a:ext cx="748718" cy="1023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55E01-24C4-1346-8730-19AD93948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598" y="3463956"/>
            <a:ext cx="748718" cy="1023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4764D-BA1B-9545-86F8-7AEE3FAE7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804" y="2568946"/>
            <a:ext cx="748718" cy="1023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14C310-2091-654A-878B-E43199D91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70" y="1563374"/>
            <a:ext cx="748718" cy="1023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88490A-D273-7B4C-9760-933EBBCF2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045" y="2373536"/>
            <a:ext cx="748718" cy="1023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50DC05-FB04-1F4C-B4C7-1D34317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929" y="3463956"/>
            <a:ext cx="748718" cy="1023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68BD5-6413-0446-B1CF-EDDBDAF0B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325" y="4837116"/>
            <a:ext cx="748718" cy="1023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B85E22-A858-874B-A889-D54764660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966" y="1578852"/>
            <a:ext cx="748718" cy="1023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0C67FC-0626-E046-8F3B-3200A7E2B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629" y="4407379"/>
            <a:ext cx="748718" cy="1023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56ED11-703D-564E-84BF-2DFE0C882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699" y="2504298"/>
            <a:ext cx="748718" cy="10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22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66D3A9-C775-F045-9552-F0535E6CF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51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0"/>
            <a:ext cx="9036496" cy="6636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56641C-5E22-0E4B-9277-4253C7D094B4}"/>
              </a:ext>
            </a:extLst>
          </p:cNvPr>
          <p:cNvSpPr txBox="1"/>
          <p:nvPr/>
        </p:nvSpPr>
        <p:spPr>
          <a:xfrm rot="16200000">
            <a:off x="-987177" y="2904009"/>
            <a:ext cx="24360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number of day</a:t>
            </a:r>
          </a:p>
        </p:txBody>
      </p:sp>
    </p:spTree>
    <p:extLst>
      <p:ext uri="{BB962C8B-B14F-4D97-AF65-F5344CB8AC3E}">
        <p14:creationId xmlns:p14="http://schemas.microsoft.com/office/powerpoint/2010/main" val="2995013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2140"/>
            <a:ext cx="8790176" cy="4641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124744"/>
            <a:ext cx="6516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Trend </a:t>
            </a:r>
            <a:r>
              <a:rPr lang="en-US" sz="3600" b="1" dirty="0" err="1"/>
              <a:t>godišnjih</a:t>
            </a:r>
            <a:r>
              <a:rPr lang="en-US" sz="3600" b="1" dirty="0"/>
              <a:t> </a:t>
            </a:r>
            <a:r>
              <a:rPr lang="en-US" sz="3600" b="1" dirty="0" err="1"/>
              <a:t>padavina</a:t>
            </a:r>
            <a:r>
              <a:rPr lang="en-US" sz="3600" b="1" dirty="0"/>
              <a:t> u </a:t>
            </a:r>
            <a:r>
              <a:rPr lang="en-US" sz="3600" b="1" dirty="0" err="1"/>
              <a:t>Srbiji</a:t>
            </a:r>
            <a:r>
              <a:rPr lang="en-US" sz="3600" b="1" dirty="0"/>
              <a:t> </a:t>
            </a:r>
          </a:p>
          <a:p>
            <a:r>
              <a:rPr lang="en-US" sz="3600" b="1" dirty="0"/>
              <a:t>od 1951 [%]</a:t>
            </a:r>
          </a:p>
        </p:txBody>
      </p:sp>
    </p:spTree>
    <p:extLst>
      <p:ext uri="{BB962C8B-B14F-4D97-AF65-F5344CB8AC3E}">
        <p14:creationId xmlns:p14="http://schemas.microsoft.com/office/powerpoint/2010/main" val="52775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B1EB02-6639-3140-907A-0B7C967C0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9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6632"/>
            <a:ext cx="697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Promena</a:t>
            </a:r>
            <a:r>
              <a:rPr lang="en-US" sz="2800" b="1" dirty="0"/>
              <a:t> </a:t>
            </a:r>
            <a:r>
              <a:rPr lang="en-US" sz="2800" b="1" dirty="0" err="1"/>
              <a:t>padavina</a:t>
            </a:r>
            <a:r>
              <a:rPr lang="en-US" sz="2800" b="1" dirty="0"/>
              <a:t> </a:t>
            </a:r>
            <a:r>
              <a:rPr lang="en-US" sz="2800" b="1" dirty="0" err="1"/>
              <a:t>za</a:t>
            </a:r>
            <a:r>
              <a:rPr lang="en-US" sz="2800" b="1" dirty="0"/>
              <a:t> period 2001 – 2017 (%)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906901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Godišnje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5046" y="906901"/>
            <a:ext cx="1369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Letnje</a:t>
            </a:r>
            <a:endParaRPr lang="en-US" sz="3600" b="1" dirty="0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8718771" y="2276872"/>
            <a:ext cx="0" cy="1512443"/>
          </a:xfrm>
          <a:prstGeom prst="straightConnector1">
            <a:avLst/>
          </a:prstGeom>
          <a:ln w="101600">
            <a:solidFill>
              <a:srgbClr val="2D675E"/>
            </a:solidFill>
            <a:headEnd type="triangle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8718771" y="4267848"/>
            <a:ext cx="1" cy="1681432"/>
          </a:xfrm>
          <a:prstGeom prst="straightConnector1">
            <a:avLst/>
          </a:prstGeom>
          <a:ln w="101600">
            <a:solidFill>
              <a:srgbClr val="53300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8507290" y="2940982"/>
            <a:ext cx="857927" cy="4154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2D675E"/>
                </a:solidFill>
              </a:rPr>
              <a:t>suficit</a:t>
            </a:r>
            <a:endParaRPr lang="en-US" sz="2100" b="1" dirty="0">
              <a:solidFill>
                <a:srgbClr val="2D675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8493856" y="4623952"/>
            <a:ext cx="884794" cy="4154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53300A"/>
                </a:solidFill>
              </a:rPr>
              <a:t>deficit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5FCF61-7595-4443-BE9C-7E2BBBE78D1E}"/>
              </a:ext>
            </a:extLst>
          </p:cNvPr>
          <p:cNvGrpSpPr/>
          <p:nvPr/>
        </p:nvGrpSpPr>
        <p:grpSpPr>
          <a:xfrm>
            <a:off x="1" y="1700808"/>
            <a:ext cx="8532440" cy="4815579"/>
            <a:chOff x="0" y="1628800"/>
            <a:chExt cx="9188653" cy="48875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F037EF-0417-9249-B0F9-6137BA145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28800"/>
              <a:ext cx="5080202" cy="48875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1126013-CBCB-5D48-B792-0E2D09587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8452" y="1628800"/>
              <a:ext cx="5080201" cy="4887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179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" y="580318"/>
            <a:ext cx="8858575" cy="5110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593" y="72487"/>
            <a:ext cx="71167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SPEI </a:t>
            </a:r>
            <a:r>
              <a:rPr lang="en-US" sz="2700" b="1" dirty="0" err="1"/>
              <a:t>indeks</a:t>
            </a:r>
            <a:r>
              <a:rPr lang="en-US" sz="2700" b="1" dirty="0"/>
              <a:t> </a:t>
            </a:r>
            <a:r>
              <a:rPr lang="en-US" sz="2700" b="1" dirty="0" err="1"/>
              <a:t>suše</a:t>
            </a:r>
            <a:r>
              <a:rPr lang="en-US" sz="2700" b="1" dirty="0"/>
              <a:t> (</a:t>
            </a:r>
            <a:r>
              <a:rPr lang="en-US" sz="2700" b="1" dirty="0" err="1"/>
              <a:t>padavine</a:t>
            </a:r>
            <a:r>
              <a:rPr lang="en-US" sz="2700" b="1" dirty="0"/>
              <a:t> + </a:t>
            </a:r>
            <a:r>
              <a:rPr lang="en-US" sz="2700" b="1" dirty="0" err="1"/>
              <a:t>evapotranspiracija</a:t>
            </a:r>
            <a:r>
              <a:rPr lang="en-US" sz="2700" b="1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434" y="834233"/>
            <a:ext cx="22381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D85F64"/>
                </a:solidFill>
              </a:rPr>
              <a:t>Suša</a:t>
            </a:r>
            <a:r>
              <a:rPr lang="en-US" sz="2700" b="1" dirty="0">
                <a:solidFill>
                  <a:srgbClr val="D85F64"/>
                </a:solidFill>
              </a:rPr>
              <a:t>: SPEI &lt; 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5862" y="569103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13E5F-D098-9448-BE38-D469A67C973A}"/>
              </a:ext>
            </a:extLst>
          </p:cNvPr>
          <p:cNvSpPr txBox="1"/>
          <p:nvPr/>
        </p:nvSpPr>
        <p:spPr>
          <a:xfrm>
            <a:off x="1341629" y="5738549"/>
            <a:ext cx="335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13 </a:t>
            </a:r>
            <a:r>
              <a:rPr lang="en-US" sz="2800" dirty="0" err="1"/>
              <a:t>suša</a:t>
            </a:r>
            <a:r>
              <a:rPr lang="en-US" sz="2800" dirty="0"/>
              <a:t> </a:t>
            </a:r>
            <a:r>
              <a:rPr lang="en-US" sz="2800" dirty="0" err="1"/>
              <a:t>za</a:t>
            </a:r>
            <a:r>
              <a:rPr lang="en-US" sz="2800" dirty="0"/>
              <a:t> 83 </a:t>
            </a:r>
            <a:r>
              <a:rPr lang="en-US" sz="2800" dirty="0" err="1"/>
              <a:t>godine</a:t>
            </a:r>
            <a:r>
              <a:rPr lang="en-US" sz="28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A17593-3804-A348-AC2A-6A2895BE43F7}"/>
              </a:ext>
            </a:extLst>
          </p:cNvPr>
          <p:cNvSpPr txBox="1"/>
          <p:nvPr/>
        </p:nvSpPr>
        <p:spPr>
          <a:xfrm>
            <a:off x="5796136" y="6322966"/>
            <a:ext cx="335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13 </a:t>
            </a:r>
            <a:r>
              <a:rPr lang="en-US" sz="2800" dirty="0" err="1"/>
              <a:t>suša</a:t>
            </a:r>
            <a:r>
              <a:rPr lang="en-US" sz="2800" dirty="0"/>
              <a:t> </a:t>
            </a:r>
            <a:r>
              <a:rPr lang="en-US" sz="2800" dirty="0" err="1"/>
              <a:t>za</a:t>
            </a:r>
            <a:r>
              <a:rPr lang="en-US" sz="2800" dirty="0"/>
              <a:t> 47 </a:t>
            </a:r>
            <a:r>
              <a:rPr lang="en-US" sz="2800" dirty="0" err="1"/>
              <a:t>godina</a:t>
            </a:r>
            <a:r>
              <a:rPr lang="en-US" sz="2800" dirty="0"/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22B2AE-F146-EE41-BE9F-5ABA54F3455A}"/>
              </a:ext>
            </a:extLst>
          </p:cNvPr>
          <p:cNvCxnSpPr>
            <a:cxnSpLocks/>
          </p:cNvCxnSpPr>
          <p:nvPr/>
        </p:nvCxnSpPr>
        <p:spPr>
          <a:xfrm>
            <a:off x="297800" y="5733256"/>
            <a:ext cx="5498336" cy="0"/>
          </a:xfrm>
          <a:prstGeom prst="line">
            <a:avLst/>
          </a:prstGeom>
          <a:ln w="73025">
            <a:solidFill>
              <a:srgbClr val="C00000">
                <a:alpha val="63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45E5DF-EFB1-524D-A138-774CA9B3A14E}"/>
              </a:ext>
            </a:extLst>
          </p:cNvPr>
          <p:cNvCxnSpPr>
            <a:cxnSpLocks/>
          </p:cNvCxnSpPr>
          <p:nvPr/>
        </p:nvCxnSpPr>
        <p:spPr>
          <a:xfrm flipV="1">
            <a:off x="5796136" y="6185010"/>
            <a:ext cx="3138209" cy="1"/>
          </a:xfrm>
          <a:prstGeom prst="line">
            <a:avLst/>
          </a:prstGeom>
          <a:ln w="73025">
            <a:solidFill>
              <a:srgbClr val="C00000">
                <a:alpha val="63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612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" y="1876425"/>
            <a:ext cx="8753292" cy="4981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66019" y="6557918"/>
            <a:ext cx="12191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</a:t>
            </a:r>
            <a:r>
              <a:rPr lang="en-US" sz="1350" dirty="0" err="1"/>
              <a:t>podaci</a:t>
            </a:r>
            <a:r>
              <a:rPr lang="en-US" sz="1350" dirty="0"/>
              <a:t>: EOBS)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B3AA0-57DC-4048-8249-60D189E059DC}"/>
              </a:ext>
            </a:extLst>
          </p:cNvPr>
          <p:cNvSpPr txBox="1"/>
          <p:nvPr/>
        </p:nvSpPr>
        <p:spPr>
          <a:xfrm>
            <a:off x="231843" y="188640"/>
            <a:ext cx="747653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/>
              <a:t>Promena</a:t>
            </a:r>
            <a:r>
              <a:rPr lang="en-US" sz="4400" b="1" dirty="0"/>
              <a:t> </a:t>
            </a:r>
            <a:r>
              <a:rPr lang="en-US" sz="4400" b="1" dirty="0" err="1"/>
              <a:t>ekstremnih</a:t>
            </a:r>
            <a:r>
              <a:rPr lang="en-US" sz="4400" b="1" dirty="0"/>
              <a:t> </a:t>
            </a:r>
            <a:r>
              <a:rPr lang="en-US" sz="4400" b="1" dirty="0" err="1"/>
              <a:t>padavina</a:t>
            </a:r>
            <a:r>
              <a:rPr lang="en-US" sz="4400" b="1" dirty="0"/>
              <a:t> </a:t>
            </a:r>
          </a:p>
          <a:p>
            <a:endParaRPr lang="en-US" sz="2700" b="1" dirty="0"/>
          </a:p>
          <a:p>
            <a:r>
              <a:rPr lang="en-US" sz="2700" b="1" dirty="0"/>
              <a:t>(</a:t>
            </a:r>
            <a:r>
              <a:rPr lang="en-US" sz="2700" b="1" dirty="0" err="1"/>
              <a:t>viša</a:t>
            </a:r>
            <a:r>
              <a:rPr lang="en-US" sz="2700" b="1" dirty="0"/>
              <a:t> </a:t>
            </a:r>
            <a:r>
              <a:rPr lang="en-US" sz="2700" b="1" dirty="0" err="1"/>
              <a:t>granica</a:t>
            </a:r>
            <a:r>
              <a:rPr lang="en-US" sz="2700" b="1" dirty="0"/>
              <a:t> – </a:t>
            </a:r>
            <a:r>
              <a:rPr lang="en-US" sz="2700" b="1" dirty="0" err="1"/>
              <a:t>veća</a:t>
            </a:r>
            <a:r>
              <a:rPr lang="en-US" sz="2700" b="1" dirty="0"/>
              <a:t> </a:t>
            </a:r>
            <a:r>
              <a:rPr lang="en-US" sz="2700" b="1" dirty="0" err="1"/>
              <a:t>promena</a:t>
            </a:r>
            <a:r>
              <a:rPr lang="en-US" sz="27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0761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5D929-D515-314C-AC8B-960F6F2F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40" y="1536174"/>
            <a:ext cx="34699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2030… 2050… 2100?</a:t>
            </a:r>
          </a:p>
        </p:txBody>
      </p:sp>
    </p:spTree>
    <p:extLst>
      <p:ext uri="{BB962C8B-B14F-4D97-AF65-F5344CB8AC3E}">
        <p14:creationId xmlns:p14="http://schemas.microsoft.com/office/powerpoint/2010/main" val="127311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496"/>
            <a:ext cx="9087247" cy="606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50DA77-8221-024D-BDD4-B5A604065C7E}"/>
              </a:ext>
            </a:extLst>
          </p:cNvPr>
          <p:cNvSpPr txBox="1"/>
          <p:nvPr/>
        </p:nvSpPr>
        <p:spPr>
          <a:xfrm>
            <a:off x="24439" y="18581"/>
            <a:ext cx="3204723" cy="120032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/>
              <a:t>Scenariji</a:t>
            </a: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 err="1"/>
              <a:t>budućih</a:t>
            </a:r>
            <a:r>
              <a:rPr lang="en-US" sz="3600" b="1" dirty="0"/>
              <a:t> </a:t>
            </a:r>
            <a:r>
              <a:rPr lang="en-US" sz="3600" b="1" dirty="0" err="1"/>
              <a:t>emisija</a:t>
            </a:r>
            <a:endParaRPr lang="en-US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01CCE-2A06-1E48-A1E9-1D40F0070FF7}"/>
              </a:ext>
            </a:extLst>
          </p:cNvPr>
          <p:cNvCxnSpPr>
            <a:cxnSpLocks/>
          </p:cNvCxnSpPr>
          <p:nvPr/>
        </p:nvCxnSpPr>
        <p:spPr>
          <a:xfrm>
            <a:off x="7236296" y="404664"/>
            <a:ext cx="1219395" cy="0"/>
          </a:xfrm>
          <a:prstGeom prst="line">
            <a:avLst/>
          </a:prstGeom>
          <a:ln w="66675">
            <a:solidFill>
              <a:srgbClr val="E33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57983F-1E14-534E-A198-95ACED0DAC57}"/>
              </a:ext>
            </a:extLst>
          </p:cNvPr>
          <p:cNvCxnSpPr>
            <a:cxnSpLocks/>
          </p:cNvCxnSpPr>
          <p:nvPr/>
        </p:nvCxnSpPr>
        <p:spPr>
          <a:xfrm>
            <a:off x="7236296" y="764704"/>
            <a:ext cx="1193552" cy="0"/>
          </a:xfrm>
          <a:prstGeom prst="line">
            <a:avLst/>
          </a:prstGeom>
          <a:ln w="66675">
            <a:solidFill>
              <a:srgbClr val="255F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374DEB3-13DC-914F-97C5-A0915944838F}"/>
              </a:ext>
            </a:extLst>
          </p:cNvPr>
          <p:cNvSpPr/>
          <p:nvPr/>
        </p:nvSpPr>
        <p:spPr>
          <a:xfrm>
            <a:off x="3946824" y="203246"/>
            <a:ext cx="3215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/>
              <a:t>“BAU” scenario</a:t>
            </a:r>
          </a:p>
          <a:p>
            <a:pPr algn="r"/>
            <a:r>
              <a:rPr lang="en-US" sz="2400" b="1" dirty="0"/>
              <a:t>“Paris agreement”</a:t>
            </a:r>
          </a:p>
        </p:txBody>
      </p:sp>
    </p:spTree>
    <p:extLst>
      <p:ext uri="{BB962C8B-B14F-4D97-AF65-F5344CB8AC3E}">
        <p14:creationId xmlns:p14="http://schemas.microsoft.com/office/powerpoint/2010/main" val="2140075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red-tmp-obs.gif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" y="404663"/>
            <a:ext cx="8434710" cy="64118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053723-5A38-8747-B448-505F49AD2DA8}"/>
              </a:ext>
            </a:extLst>
          </p:cNvPr>
          <p:cNvSpPr/>
          <p:nvPr/>
        </p:nvSpPr>
        <p:spPr>
          <a:xfrm>
            <a:off x="683568" y="188640"/>
            <a:ext cx="8208912" cy="634628"/>
          </a:xfrm>
          <a:prstGeom prst="rect">
            <a:avLst/>
          </a:prstGeom>
          <a:solidFill>
            <a:schemeClr val="bg1"/>
          </a:solidFill>
          <a:ln w="69850">
            <a:noFill/>
          </a:ln>
        </p:spPr>
        <p:txBody>
          <a:bodyPr wrap="square">
            <a:noAutofit/>
          </a:bodyPr>
          <a:lstStyle/>
          <a:p>
            <a:r>
              <a:rPr lang="en-US" sz="3600" b="1" dirty="0" err="1"/>
              <a:t>Godišnja</a:t>
            </a:r>
            <a:r>
              <a:rPr lang="en-US" sz="3600" b="1" dirty="0"/>
              <a:t> </a:t>
            </a:r>
            <a:r>
              <a:rPr lang="en-US" sz="3600" b="1" dirty="0" err="1"/>
              <a:t>temperatura</a:t>
            </a:r>
            <a:r>
              <a:rPr lang="en-US" sz="3600" b="1" dirty="0"/>
              <a:t> u </a:t>
            </a:r>
            <a:r>
              <a:rPr lang="en-US" sz="3600" b="1" dirty="0" err="1"/>
              <a:t>Srbiji</a:t>
            </a:r>
            <a:r>
              <a:rPr lang="en-US" sz="3600" b="1" dirty="0"/>
              <a:t> do 2100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85226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AFB12A-9DB7-014D-9CC5-8E97F297A7AD}"/>
              </a:ext>
            </a:extLst>
          </p:cNvPr>
          <p:cNvSpPr/>
          <p:nvPr/>
        </p:nvSpPr>
        <p:spPr>
          <a:xfrm>
            <a:off x="58122" y="260648"/>
            <a:ext cx="85224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Ukupna</a:t>
            </a:r>
            <a:r>
              <a:rPr lang="en-US" sz="3200" b="1" dirty="0"/>
              <a:t> </a:t>
            </a:r>
            <a:r>
              <a:rPr lang="en-US" sz="3200" b="1" dirty="0" err="1"/>
              <a:t>godišnja</a:t>
            </a:r>
            <a:r>
              <a:rPr lang="en-US" sz="3200" b="1" dirty="0"/>
              <a:t> </a:t>
            </a:r>
            <a:r>
              <a:rPr lang="en-US" sz="3200" b="1" dirty="0" err="1"/>
              <a:t>dužina</a:t>
            </a:r>
            <a:r>
              <a:rPr lang="en-US" sz="3200" b="1" dirty="0"/>
              <a:t> </a:t>
            </a:r>
            <a:r>
              <a:rPr lang="en-US" sz="3200" b="1" dirty="0" err="1"/>
              <a:t>toplotnih</a:t>
            </a:r>
            <a:r>
              <a:rPr lang="en-US" sz="3200" b="1" dirty="0"/>
              <a:t> </a:t>
            </a:r>
            <a:r>
              <a:rPr lang="en-US" sz="3200" b="1" dirty="0" err="1"/>
              <a:t>talasa</a:t>
            </a:r>
            <a:r>
              <a:rPr lang="en-US" sz="3200" b="1" dirty="0"/>
              <a:t> u </a:t>
            </a:r>
            <a:r>
              <a:rPr lang="en-US" sz="3200" b="1" dirty="0" err="1"/>
              <a:t>Srbiji</a:t>
            </a:r>
            <a:r>
              <a:rPr lang="en-US" sz="3200" b="1" dirty="0"/>
              <a:t> od 1950. do 2095. (scenario RCP8.5)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" y="1484784"/>
            <a:ext cx="899051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1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064B87-E1A7-9E4C-AB35-DAC04997F362}"/>
              </a:ext>
            </a:extLst>
          </p:cNvPr>
          <p:cNvSpPr/>
          <p:nvPr/>
        </p:nvSpPr>
        <p:spPr>
          <a:xfrm>
            <a:off x="179512" y="4614"/>
            <a:ext cx="8964488" cy="634628"/>
          </a:xfrm>
          <a:prstGeom prst="rect">
            <a:avLst/>
          </a:prstGeom>
          <a:noFill/>
          <a:ln w="69850">
            <a:noFill/>
          </a:ln>
        </p:spPr>
        <p:txBody>
          <a:bodyPr wrap="square">
            <a:noAutofit/>
          </a:bodyPr>
          <a:lstStyle/>
          <a:p>
            <a:r>
              <a:rPr lang="en-US" sz="3600" b="1" dirty="0" err="1"/>
              <a:t>Broj</a:t>
            </a:r>
            <a:r>
              <a:rPr lang="en-US" sz="3600" b="1" dirty="0"/>
              <a:t> </a:t>
            </a:r>
            <a:r>
              <a:rPr lang="en-US" sz="3600" b="1" dirty="0" err="1"/>
              <a:t>jakih</a:t>
            </a:r>
            <a:r>
              <a:rPr lang="en-US" sz="3600" b="1" dirty="0"/>
              <a:t> </a:t>
            </a:r>
            <a:r>
              <a:rPr lang="en-US" sz="3600" b="1" dirty="0" err="1"/>
              <a:t>suša</a:t>
            </a:r>
            <a:r>
              <a:rPr lang="en-US" sz="3600" b="1" dirty="0"/>
              <a:t> (</a:t>
            </a:r>
            <a:r>
              <a:rPr lang="en-US" sz="3600" b="1" dirty="0" err="1"/>
              <a:t>kao</a:t>
            </a:r>
            <a:r>
              <a:rPr lang="en-US" sz="3600" b="1" dirty="0"/>
              <a:t> 2012) </a:t>
            </a:r>
            <a:r>
              <a:rPr lang="en-US" sz="3600" b="1" dirty="0" err="1"/>
              <a:t>po</a:t>
            </a:r>
            <a:r>
              <a:rPr lang="en-US" sz="3600" b="1" dirty="0"/>
              <a:t> </a:t>
            </a:r>
            <a:r>
              <a:rPr lang="en-US" sz="3600" b="1" dirty="0" err="1"/>
              <a:t>dekadi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56626-8C46-234D-B5C9-33BCE08D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39242"/>
            <a:ext cx="7903438" cy="621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24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510.j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794"/>
            <a:ext cx="9144000" cy="526254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88640"/>
            <a:ext cx="9144000" cy="6187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Šta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će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biti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šumama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Srbiji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 Narrow" charset="0"/>
                <a:ea typeface="Cambria" charset="0"/>
                <a:cs typeface="Times New Roman" charset="0"/>
              </a:rPr>
              <a:t>Stojanovic</a:t>
            </a:r>
            <a:r>
              <a:rPr lang="en-US" sz="1200" dirty="0">
                <a:latin typeface="Arial Narrow" charset="0"/>
                <a:ea typeface="Cambria" charset="0"/>
                <a:cs typeface="Times New Roman" charset="0"/>
              </a:rPr>
              <a:t> D, </a:t>
            </a:r>
            <a:r>
              <a:rPr lang="en-US" sz="1200" dirty="0" err="1">
                <a:latin typeface="Arial Narrow" charset="0"/>
                <a:ea typeface="Cambria" charset="0"/>
                <a:cs typeface="Times New Roman" charset="0"/>
              </a:rPr>
              <a:t>Krzic</a:t>
            </a:r>
            <a:r>
              <a:rPr lang="en-US" sz="1200" dirty="0">
                <a:latin typeface="Arial Narrow" charset="0"/>
                <a:ea typeface="Cambria" charset="0"/>
                <a:cs typeface="Times New Roman" charset="0"/>
              </a:rPr>
              <a:t> A, </a:t>
            </a:r>
            <a:r>
              <a:rPr lang="en-US" sz="1200" dirty="0" err="1">
                <a:latin typeface="Arial Narrow" charset="0"/>
                <a:ea typeface="Cambria" charset="0"/>
                <a:cs typeface="Times New Roman" charset="0"/>
              </a:rPr>
              <a:t>Matovic</a:t>
            </a:r>
            <a:r>
              <a:rPr lang="en-US" sz="1200" dirty="0">
                <a:latin typeface="Arial Narrow" charset="0"/>
                <a:ea typeface="Cambria" charset="0"/>
                <a:cs typeface="Times New Roman" charset="0"/>
              </a:rPr>
              <a:t> B, </a:t>
            </a:r>
            <a:r>
              <a:rPr lang="en-US" sz="1200" dirty="0" err="1">
                <a:latin typeface="Arial Narrow" charset="0"/>
                <a:ea typeface="Cambria" charset="0"/>
                <a:cs typeface="Times New Roman" charset="0"/>
              </a:rPr>
              <a:t>Orlovic</a:t>
            </a:r>
            <a:r>
              <a:rPr lang="en-US" sz="1200" dirty="0">
                <a:latin typeface="Arial Narrow" charset="0"/>
                <a:ea typeface="Cambria" charset="0"/>
                <a:cs typeface="Times New Roman" charset="0"/>
              </a:rPr>
              <a:t> S, </a:t>
            </a:r>
            <a:r>
              <a:rPr lang="en-US" sz="1200" dirty="0" err="1">
                <a:latin typeface="Arial Narrow" charset="0"/>
                <a:ea typeface="Cambria" charset="0"/>
                <a:cs typeface="Times New Roman" charset="0"/>
              </a:rPr>
              <a:t>Duputiec</a:t>
            </a:r>
            <a:r>
              <a:rPr lang="en-US" sz="1200" dirty="0">
                <a:latin typeface="Arial Narrow" charset="0"/>
                <a:ea typeface="Cambria" charset="0"/>
                <a:cs typeface="Times New Roman" charset="0"/>
              </a:rPr>
              <a:t> A, </a:t>
            </a:r>
            <a:r>
              <a:rPr lang="en-US" sz="1200" dirty="0" err="1">
                <a:latin typeface="Arial Narrow" charset="0"/>
                <a:ea typeface="Cambria" charset="0"/>
                <a:cs typeface="Times New Roman" charset="0"/>
              </a:rPr>
              <a:t>Djurdjevic</a:t>
            </a:r>
            <a:r>
              <a:rPr lang="en-US" sz="1200" dirty="0">
                <a:latin typeface="Arial Narrow" charset="0"/>
                <a:ea typeface="Cambria" charset="0"/>
                <a:cs typeface="Times New Roman" charset="0"/>
              </a:rPr>
              <a:t> V, </a:t>
            </a:r>
            <a:r>
              <a:rPr lang="en-US" sz="1200" dirty="0" err="1">
                <a:latin typeface="Arial Narrow" charset="0"/>
                <a:ea typeface="Cambria" charset="0"/>
                <a:cs typeface="Times New Roman" charset="0"/>
              </a:rPr>
              <a:t>Galic</a:t>
            </a:r>
            <a:r>
              <a:rPr lang="en-US" sz="1200" dirty="0">
                <a:latin typeface="Arial Narrow" charset="0"/>
                <a:ea typeface="Cambria" charset="0"/>
                <a:cs typeface="Times New Roman" charset="0"/>
              </a:rPr>
              <a:t> Z, </a:t>
            </a:r>
            <a:r>
              <a:rPr lang="en-US" sz="1200" dirty="0" err="1">
                <a:latin typeface="Arial Narrow" charset="0"/>
                <a:ea typeface="Cambria" charset="0"/>
                <a:cs typeface="Times New Roman" charset="0"/>
              </a:rPr>
              <a:t>Stojnic</a:t>
            </a:r>
            <a:r>
              <a:rPr lang="en-US" sz="1200" dirty="0">
                <a:latin typeface="Arial Narrow" charset="0"/>
                <a:ea typeface="Cambria" charset="0"/>
                <a:cs typeface="Times New Roman" charset="0"/>
              </a:rPr>
              <a:t> S, 2013: Prediction of the European beech (Fagus sylvatica L.) xeric limit using a regional climate model: An example from southeast Europe, </a:t>
            </a:r>
            <a:r>
              <a:rPr lang="en-US" sz="1200" i="1" dirty="0">
                <a:latin typeface="Arial Narrow" charset="0"/>
                <a:ea typeface="Cambria" charset="0"/>
                <a:cs typeface="Times New Roman" charset="0"/>
              </a:rPr>
              <a:t>Agric. Forest. </a:t>
            </a:r>
            <a:r>
              <a:rPr lang="en-US" sz="1200" i="1" dirty="0" err="1">
                <a:latin typeface="Arial Narrow" charset="0"/>
                <a:ea typeface="Cambria" charset="0"/>
                <a:cs typeface="Times New Roman" charset="0"/>
              </a:rPr>
              <a:t>Meteorol</a:t>
            </a:r>
            <a:r>
              <a:rPr lang="en-US" sz="1200" i="1" dirty="0">
                <a:latin typeface="Arial Narrow" charset="0"/>
                <a:ea typeface="Cambria" charset="0"/>
                <a:cs typeface="Times New Roman" charset="0"/>
              </a:rPr>
              <a:t>.</a:t>
            </a:r>
            <a:r>
              <a:rPr lang="en-US" sz="1200" dirty="0">
                <a:latin typeface="Arial Narrow" charset="0"/>
                <a:ea typeface="Cambria" charset="0"/>
                <a:cs typeface="Times New Roman" charset="0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2035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363E69-CDA3-8B49-B753-A674DB4A8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888" y="0"/>
            <a:ext cx="624911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CDCFD7-687D-C343-BCDF-CCAD01B77FE1}"/>
              </a:ext>
            </a:extLst>
          </p:cNvPr>
          <p:cNvSpPr/>
          <p:nvPr/>
        </p:nvSpPr>
        <p:spPr>
          <a:xfrm>
            <a:off x="356" y="1196752"/>
            <a:ext cx="457200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/>
              <a:t>HVALA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 err="1"/>
              <a:t>Slika</a:t>
            </a:r>
            <a:r>
              <a:rPr lang="en-US" sz="1600" b="1" dirty="0"/>
              <a:t>: </a:t>
            </a:r>
            <a:r>
              <a:rPr lang="en-US" sz="1600" b="1" dirty="0" err="1"/>
              <a:t>Nove</a:t>
            </a:r>
            <a:r>
              <a:rPr lang="en-US" sz="1600" b="1" dirty="0"/>
              <a:t> </a:t>
            </a:r>
            <a:r>
              <a:rPr lang="en-US" sz="1600" b="1" dirty="0" err="1"/>
              <a:t>kuvarice</a:t>
            </a:r>
            <a:r>
              <a:rPr lang="en-US" sz="1600" b="1" dirty="0"/>
              <a:t> – </a:t>
            </a:r>
          </a:p>
          <a:p>
            <a:r>
              <a:rPr lang="en-US" sz="1600" b="1" dirty="0" err="1"/>
              <a:t>nepraktične</a:t>
            </a:r>
            <a:r>
              <a:rPr lang="en-US" sz="1600" b="1" dirty="0"/>
              <a:t> </a:t>
            </a:r>
            <a:r>
              <a:rPr lang="en-US" sz="1600" b="1" dirty="0" err="1"/>
              <a:t>žene</a:t>
            </a:r>
            <a:r>
              <a:rPr lang="en-US" sz="1600" dirty="0"/>
              <a:t>, </a:t>
            </a:r>
            <a:r>
              <a:rPr lang="en-US" sz="1600" dirty="0" err="1"/>
              <a:t>nastale</a:t>
            </a:r>
            <a:r>
              <a:rPr lang="en-US" sz="1600" dirty="0"/>
              <a:t> </a:t>
            </a:r>
          </a:p>
          <a:p>
            <a:r>
              <a:rPr lang="en-US" sz="1600" dirty="0"/>
              <a:t>u </a:t>
            </a:r>
            <a:r>
              <a:rPr lang="en-US" sz="1600" dirty="0" err="1"/>
              <a:t>saradnji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umetničkom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grupom</a:t>
            </a:r>
            <a:r>
              <a:rPr lang="en-US" sz="1600" dirty="0"/>
              <a:t> </a:t>
            </a:r>
            <a:r>
              <a:rPr lang="en-US" sz="1600" b="1" dirty="0" err="1"/>
              <a:t>Škart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4001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352990-92CE-BE43-9189-75FDE7B87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337"/>
            <a:ext cx="9144000" cy="2769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038A2-3731-A540-97E5-3A539BE9EC8A}"/>
              </a:ext>
            </a:extLst>
          </p:cNvPr>
          <p:cNvSpPr txBox="1"/>
          <p:nvPr/>
        </p:nvSpPr>
        <p:spPr>
          <a:xfrm>
            <a:off x="395536" y="5229200"/>
            <a:ext cx="1689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UGALJ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29B4A-5793-D648-B9DA-DEB59FA559D0}"/>
              </a:ext>
            </a:extLst>
          </p:cNvPr>
          <p:cNvSpPr txBox="1"/>
          <p:nvPr/>
        </p:nvSpPr>
        <p:spPr>
          <a:xfrm>
            <a:off x="3705160" y="5229199"/>
            <a:ext cx="1733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NAFTA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916BB-CB03-F948-8E46-1B26F1C3FE57}"/>
              </a:ext>
            </a:extLst>
          </p:cNvPr>
          <p:cNvSpPr txBox="1"/>
          <p:nvPr/>
        </p:nvSpPr>
        <p:spPr>
          <a:xfrm>
            <a:off x="7236296" y="5229198"/>
            <a:ext cx="1151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78515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5F86C0-6382-494E-A4DB-CAF0D9B4E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2" y="0"/>
            <a:ext cx="9180462" cy="6831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0DC57B-4B83-7A45-ABAB-6EAC330BCAA7}"/>
              </a:ext>
            </a:extLst>
          </p:cNvPr>
          <p:cNvSpPr txBox="1"/>
          <p:nvPr/>
        </p:nvSpPr>
        <p:spPr>
          <a:xfrm>
            <a:off x="5076056" y="116632"/>
            <a:ext cx="13668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CO</a:t>
            </a:r>
            <a:r>
              <a:rPr lang="en-US" sz="6000" b="1" baseline="-25000" dirty="0"/>
              <a:t>2</a:t>
            </a:r>
            <a:endParaRPr lang="en-US" sz="6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D94440-4CFE-1048-BB52-CACDD083748E}"/>
              </a:ext>
            </a:extLst>
          </p:cNvPr>
          <p:cNvSpPr txBox="1"/>
          <p:nvPr/>
        </p:nvSpPr>
        <p:spPr>
          <a:xfrm>
            <a:off x="6732240" y="908720"/>
            <a:ext cx="1305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/>
              <a:t>SO</a:t>
            </a:r>
            <a:r>
              <a:rPr lang="en-US" sz="4000" b="1" dirty="0" err="1"/>
              <a:t>x</a:t>
            </a:r>
            <a:endParaRPr lang="en-US" sz="6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49F1D-158E-F445-ABD3-794C03BBA403}"/>
              </a:ext>
            </a:extLst>
          </p:cNvPr>
          <p:cNvSpPr txBox="1"/>
          <p:nvPr/>
        </p:nvSpPr>
        <p:spPr>
          <a:xfrm>
            <a:off x="7844092" y="2204864"/>
            <a:ext cx="12666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8C79D-2B35-BD48-B909-D93169775289}"/>
              </a:ext>
            </a:extLst>
          </p:cNvPr>
          <p:cNvSpPr txBox="1"/>
          <p:nvPr/>
        </p:nvSpPr>
        <p:spPr>
          <a:xfrm>
            <a:off x="5718989" y="2097057"/>
            <a:ext cx="1447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NO</a:t>
            </a:r>
            <a:r>
              <a:rPr lang="en-US" sz="4000" b="1" dirty="0"/>
              <a:t>x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49145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5F86C0-6382-494E-A4DB-CAF0D9B4E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2" y="0"/>
            <a:ext cx="9180462" cy="6831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49F1D-158E-F445-ABD3-794C03BBA403}"/>
              </a:ext>
            </a:extLst>
          </p:cNvPr>
          <p:cNvSpPr txBox="1"/>
          <p:nvPr/>
        </p:nvSpPr>
        <p:spPr>
          <a:xfrm>
            <a:off x="3919162" y="-31188"/>
            <a:ext cx="52020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Z A G A </a:t>
            </a:r>
            <a:r>
              <a:rPr lang="en-US" sz="6000" b="1" dirty="0" err="1"/>
              <a:t>Đ</a:t>
            </a:r>
            <a:r>
              <a:rPr lang="en-US" sz="6000" b="1" dirty="0"/>
              <a:t> E NJ 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CF56C-9BA5-4F49-9809-F74F6372A429}"/>
              </a:ext>
            </a:extLst>
          </p:cNvPr>
          <p:cNvSpPr txBox="1"/>
          <p:nvPr/>
        </p:nvSpPr>
        <p:spPr>
          <a:xfrm>
            <a:off x="6732240" y="908720"/>
            <a:ext cx="1305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/>
              <a:t>SO</a:t>
            </a:r>
            <a:r>
              <a:rPr lang="en-US" sz="4000" b="1" dirty="0" err="1"/>
              <a:t>x</a:t>
            </a:r>
            <a:endParaRPr lang="en-US" sz="6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2B539-989E-AC4A-88E6-8697823084E9}"/>
              </a:ext>
            </a:extLst>
          </p:cNvPr>
          <p:cNvSpPr txBox="1"/>
          <p:nvPr/>
        </p:nvSpPr>
        <p:spPr>
          <a:xfrm>
            <a:off x="7844092" y="2204864"/>
            <a:ext cx="12666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FD634-6021-3E48-BEE3-2E2DDAE4CA45}"/>
              </a:ext>
            </a:extLst>
          </p:cNvPr>
          <p:cNvSpPr txBox="1"/>
          <p:nvPr/>
        </p:nvSpPr>
        <p:spPr>
          <a:xfrm>
            <a:off x="5718989" y="2097057"/>
            <a:ext cx="1447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NO</a:t>
            </a:r>
            <a:r>
              <a:rPr lang="en-US" sz="4000" b="1" dirty="0"/>
              <a:t>x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99345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8C0C1C-1604-004F-971A-760E3EF5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2" y="620688"/>
            <a:ext cx="4756892" cy="2880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F5E44E-3CF5-5649-A093-04B055105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656836"/>
            <a:ext cx="4511839" cy="2772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8B655-3AB2-3146-B727-BDDBAE657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0328"/>
            <a:ext cx="4610772" cy="2652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14B9E-F846-8D44-BB1F-75944C99E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16" y="3418089"/>
            <a:ext cx="4274951" cy="26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50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701C8-CEF1-4E45-9DD4-07BB93960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44"/>
            <a:ext cx="9144000" cy="67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5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00290B-3B3B-FC4B-9867-CE8E7EC3C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02"/>
            <a:ext cx="9144000" cy="679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3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335</Words>
  <Application>Microsoft Macintosh PowerPoint</Application>
  <PresentationFormat>On-screen Show (4:3)</PresentationFormat>
  <Paragraphs>103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Arial Rounded MT Bold</vt:lpstr>
      <vt:lpstr>Calibri</vt:lpstr>
      <vt:lpstr>Cambria</vt:lpstr>
      <vt:lpstr>Courier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bash</dc:creator>
  <cp:lastModifiedBy>Microsoft Office User</cp:lastModifiedBy>
  <cp:revision>415</cp:revision>
  <cp:lastPrinted>2019-03-09T08:58:53Z</cp:lastPrinted>
  <dcterms:created xsi:type="dcterms:W3CDTF">2017-02-01T15:31:25Z</dcterms:created>
  <dcterms:modified xsi:type="dcterms:W3CDTF">2020-02-28T21:47:46Z</dcterms:modified>
</cp:coreProperties>
</file>